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99" r:id="rId3"/>
    <p:sldId id="300" r:id="rId4"/>
    <p:sldId id="294" r:id="rId5"/>
    <p:sldId id="295" r:id="rId6"/>
    <p:sldId id="297" r:id="rId7"/>
    <p:sldId id="301" r:id="rId8"/>
    <p:sldId id="298" r:id="rId9"/>
    <p:sldId id="280" r:id="rId10"/>
    <p:sldId id="304" r:id="rId11"/>
    <p:sldId id="292" r:id="rId12"/>
    <p:sldId id="302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25" autoAdjust="0"/>
    <p:restoredTop sz="93922" autoAdjust="0"/>
  </p:normalViewPr>
  <p:slideViewPr>
    <p:cSldViewPr>
      <p:cViewPr varScale="1">
        <p:scale>
          <a:sx n="68" d="100"/>
          <a:sy n="68" d="100"/>
        </p:scale>
        <p:origin x="-822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42" y="6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7B4F4F-3146-4E9F-A82D-C768085CFEE9}" type="doc">
      <dgm:prSet loTypeId="urn:microsoft.com/office/officeart/2005/8/layout/radial6" loCatId="cycle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F14C43-EF10-42DE-958F-A371F58F29A9}">
      <dgm:prSet phldrT="[Текст]" custT="1"/>
      <dgm:spPr/>
      <dgm:t>
        <a:bodyPr/>
        <a:lstStyle/>
        <a:p>
          <a:r>
            <a:rPr lang="ru-RU" sz="1600" dirty="0"/>
            <a:t>Обучающийся с ОВЗ</a:t>
          </a:r>
        </a:p>
      </dgm:t>
    </dgm:pt>
    <dgm:pt modelId="{9123007D-4B20-4809-8FA0-B8E97F665C5F}" type="parTrans" cxnId="{B1DC0D92-23A6-4423-9DF9-F3D811B797E3}">
      <dgm:prSet/>
      <dgm:spPr/>
      <dgm:t>
        <a:bodyPr/>
        <a:lstStyle/>
        <a:p>
          <a:endParaRPr lang="ru-RU"/>
        </a:p>
      </dgm:t>
    </dgm:pt>
    <dgm:pt modelId="{4B737C65-B72E-4B22-B46C-119E8C6AAEB9}" type="sibTrans" cxnId="{B1DC0D92-23A6-4423-9DF9-F3D811B797E3}">
      <dgm:prSet/>
      <dgm:spPr/>
      <dgm:t>
        <a:bodyPr/>
        <a:lstStyle/>
        <a:p>
          <a:endParaRPr lang="ru-RU"/>
        </a:p>
      </dgm:t>
    </dgm:pt>
    <dgm:pt modelId="{46E38A55-FBB0-4B3E-B8FF-9B64EB6CA477}">
      <dgm:prSet phldrT="[Текст]" custT="1"/>
      <dgm:spPr/>
      <dgm:t>
        <a:bodyPr/>
        <a:lstStyle/>
        <a:p>
          <a:r>
            <a:rPr lang="ru-RU" sz="1600" dirty="0" smtClean="0"/>
            <a:t>Директор школы, заместитель </a:t>
          </a:r>
          <a:r>
            <a:rPr lang="ru-RU" sz="1600" dirty="0"/>
            <a:t>директора, ответственный за инклюзивное образование</a:t>
          </a:r>
        </a:p>
      </dgm:t>
    </dgm:pt>
    <dgm:pt modelId="{02311ECC-5E5E-46C1-A253-E69968AAB83B}" type="parTrans" cxnId="{9DA6CA44-3CD7-4CE0-8647-72E4A00B4B02}">
      <dgm:prSet/>
      <dgm:spPr/>
      <dgm:t>
        <a:bodyPr/>
        <a:lstStyle/>
        <a:p>
          <a:endParaRPr lang="ru-RU"/>
        </a:p>
      </dgm:t>
    </dgm:pt>
    <dgm:pt modelId="{9A84F49B-DDFC-4320-ABC2-50175A5BD8D4}" type="sibTrans" cxnId="{9DA6CA44-3CD7-4CE0-8647-72E4A00B4B02}">
      <dgm:prSet/>
      <dgm:spPr/>
      <dgm:t>
        <a:bodyPr/>
        <a:lstStyle/>
        <a:p>
          <a:endParaRPr lang="ru-RU"/>
        </a:p>
      </dgm:t>
    </dgm:pt>
    <dgm:pt modelId="{2EE03233-71C5-42D7-A8ED-3586255F95F2}">
      <dgm:prSet phldrT="[Текст]" custT="1"/>
      <dgm:spPr/>
      <dgm:t>
        <a:bodyPr/>
        <a:lstStyle/>
        <a:p>
          <a:r>
            <a:rPr lang="ru-RU" sz="1600" dirty="0"/>
            <a:t>Родители</a:t>
          </a:r>
        </a:p>
      </dgm:t>
    </dgm:pt>
    <dgm:pt modelId="{44EF8AFF-2217-41E1-99E4-B7C3A4336399}" type="parTrans" cxnId="{BA7ACF52-713B-4741-ADC7-B4B4C603FD52}">
      <dgm:prSet/>
      <dgm:spPr/>
      <dgm:t>
        <a:bodyPr/>
        <a:lstStyle/>
        <a:p>
          <a:endParaRPr lang="ru-RU"/>
        </a:p>
      </dgm:t>
    </dgm:pt>
    <dgm:pt modelId="{880EFC4C-89DF-4D10-825A-91C2D87FB397}" type="sibTrans" cxnId="{BA7ACF52-713B-4741-ADC7-B4B4C603FD52}">
      <dgm:prSet/>
      <dgm:spPr/>
      <dgm:t>
        <a:bodyPr/>
        <a:lstStyle/>
        <a:p>
          <a:endParaRPr lang="ru-RU"/>
        </a:p>
      </dgm:t>
    </dgm:pt>
    <dgm:pt modelId="{2C3C94F8-0B1F-4E85-96D8-AD4799AD1D72}">
      <dgm:prSet phldrT="[Текст]" custT="1"/>
      <dgm:spPr/>
      <dgm:t>
        <a:bodyPr/>
        <a:lstStyle/>
        <a:p>
          <a:r>
            <a:rPr lang="ru-RU" sz="1600" dirty="0"/>
            <a:t>Субъекты дополнительного образования</a:t>
          </a:r>
        </a:p>
      </dgm:t>
    </dgm:pt>
    <dgm:pt modelId="{C51A5320-34C0-4928-BBBD-A76D8E815065}" type="parTrans" cxnId="{E4540FF3-B92D-41A3-B55A-3A19020CBA2E}">
      <dgm:prSet/>
      <dgm:spPr/>
      <dgm:t>
        <a:bodyPr/>
        <a:lstStyle/>
        <a:p>
          <a:endParaRPr lang="ru-RU"/>
        </a:p>
      </dgm:t>
    </dgm:pt>
    <dgm:pt modelId="{3FEDCE2D-4DB2-4068-BD4F-81DDC26A591A}" type="sibTrans" cxnId="{E4540FF3-B92D-41A3-B55A-3A19020CBA2E}">
      <dgm:prSet/>
      <dgm:spPr/>
      <dgm:t>
        <a:bodyPr/>
        <a:lstStyle/>
        <a:p>
          <a:endParaRPr lang="ru-RU"/>
        </a:p>
      </dgm:t>
    </dgm:pt>
    <dgm:pt modelId="{FF28DCAC-016A-4516-AFDA-4E6522F20A52}">
      <dgm:prSet phldrT="[Текст]" custT="1"/>
      <dgm:spPr/>
      <dgm:t>
        <a:bodyPr/>
        <a:lstStyle/>
        <a:p>
          <a:r>
            <a:rPr lang="ru-RU" sz="1600" dirty="0"/>
            <a:t>Педагоги и специалисты школы: дефектолог, психолог, логопед, </a:t>
          </a:r>
          <a:r>
            <a:rPr lang="ru-RU" sz="1600" dirty="0" err="1"/>
            <a:t>тьютор</a:t>
          </a:r>
          <a:endParaRPr lang="ru-RU" sz="1600" dirty="0"/>
        </a:p>
      </dgm:t>
    </dgm:pt>
    <dgm:pt modelId="{81CAEEE6-057F-420C-A1C4-7478716E9B8B}" type="parTrans" cxnId="{50F5E7D7-154E-43C8-B717-2AF7009DFC8C}">
      <dgm:prSet/>
      <dgm:spPr/>
      <dgm:t>
        <a:bodyPr/>
        <a:lstStyle/>
        <a:p>
          <a:endParaRPr lang="ru-RU"/>
        </a:p>
      </dgm:t>
    </dgm:pt>
    <dgm:pt modelId="{1E27A8F4-BFA9-4775-B18A-01AD3E56F7E7}" type="sibTrans" cxnId="{50F5E7D7-154E-43C8-B717-2AF7009DFC8C}">
      <dgm:prSet/>
      <dgm:spPr/>
      <dgm:t>
        <a:bodyPr/>
        <a:lstStyle/>
        <a:p>
          <a:endParaRPr lang="ru-RU"/>
        </a:p>
      </dgm:t>
    </dgm:pt>
    <dgm:pt modelId="{923EDEE1-8E1F-4DF6-8AD7-791FDE42AB99}" type="pres">
      <dgm:prSet presAssocID="{D07B4F4F-3146-4E9F-A82D-C768085CFEE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3DAD3F-E020-44C8-B476-E671575A16A1}" type="pres">
      <dgm:prSet presAssocID="{A5F14C43-EF10-42DE-958F-A371F58F29A9}" presName="centerShape" presStyleLbl="node0" presStyleIdx="0" presStyleCnt="1"/>
      <dgm:spPr/>
      <dgm:t>
        <a:bodyPr/>
        <a:lstStyle/>
        <a:p>
          <a:endParaRPr lang="ru-RU"/>
        </a:p>
      </dgm:t>
    </dgm:pt>
    <dgm:pt modelId="{92DB32D7-CE8E-4A89-8B45-270855917BAB}" type="pres">
      <dgm:prSet presAssocID="{46E38A55-FBB0-4B3E-B8FF-9B64EB6CA477}" presName="node" presStyleLbl="node1" presStyleIdx="0" presStyleCnt="4" custScaleX="173475" custScaleY="128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80E1A8-E247-4A24-986D-69B12953930B}" type="pres">
      <dgm:prSet presAssocID="{46E38A55-FBB0-4B3E-B8FF-9B64EB6CA477}" presName="dummy" presStyleCnt="0"/>
      <dgm:spPr/>
    </dgm:pt>
    <dgm:pt modelId="{840C7230-8CAE-452A-8FA7-4975BC22A15B}" type="pres">
      <dgm:prSet presAssocID="{9A84F49B-DDFC-4320-ABC2-50175A5BD8D4}" presName="sibTrans" presStyleLbl="sibTrans2D1" presStyleIdx="0" presStyleCnt="4"/>
      <dgm:spPr/>
      <dgm:t>
        <a:bodyPr/>
        <a:lstStyle/>
        <a:p>
          <a:endParaRPr lang="ru-RU"/>
        </a:p>
      </dgm:t>
    </dgm:pt>
    <dgm:pt modelId="{8F181920-05EA-43AB-BD19-2FA7F4C5F36C}" type="pres">
      <dgm:prSet presAssocID="{2EE03233-71C5-42D7-A8ED-3586255F95F2}" presName="node" presStyleLbl="node1" presStyleIdx="1" presStyleCnt="4" custScaleX="179489" custScaleY="139455" custRadScaleRad="109319" custRadScaleInc="30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6486C-F383-4814-B636-782AB6984981}" type="pres">
      <dgm:prSet presAssocID="{2EE03233-71C5-42D7-A8ED-3586255F95F2}" presName="dummy" presStyleCnt="0"/>
      <dgm:spPr/>
    </dgm:pt>
    <dgm:pt modelId="{0DB7DFC3-7057-4617-8A56-308F1E424258}" type="pres">
      <dgm:prSet presAssocID="{880EFC4C-89DF-4D10-825A-91C2D87FB397}" presName="sibTrans" presStyleLbl="sibTrans2D1" presStyleIdx="1" presStyleCnt="4"/>
      <dgm:spPr/>
      <dgm:t>
        <a:bodyPr/>
        <a:lstStyle/>
        <a:p>
          <a:endParaRPr lang="ru-RU"/>
        </a:p>
      </dgm:t>
    </dgm:pt>
    <dgm:pt modelId="{89794871-B4EF-42C8-887C-D82C7823A788}" type="pres">
      <dgm:prSet presAssocID="{2C3C94F8-0B1F-4E85-96D8-AD4799AD1D72}" presName="node" presStyleLbl="node1" presStyleIdx="2" presStyleCnt="4" custScaleX="162833" custScaleY="123665" custRadScaleRad="93910" custRadScaleInc="28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27128E-8DD5-47CE-953D-6F2A1B58FA9F}" type="pres">
      <dgm:prSet presAssocID="{2C3C94F8-0B1F-4E85-96D8-AD4799AD1D72}" presName="dummy" presStyleCnt="0"/>
      <dgm:spPr/>
    </dgm:pt>
    <dgm:pt modelId="{F6DD359C-E109-425F-B8E2-034596DE98BF}" type="pres">
      <dgm:prSet presAssocID="{3FEDCE2D-4DB2-4068-BD4F-81DDC26A591A}" presName="sibTrans" presStyleLbl="sibTrans2D1" presStyleIdx="2" presStyleCnt="4"/>
      <dgm:spPr/>
      <dgm:t>
        <a:bodyPr/>
        <a:lstStyle/>
        <a:p>
          <a:endParaRPr lang="ru-RU"/>
        </a:p>
      </dgm:t>
    </dgm:pt>
    <dgm:pt modelId="{DCD595B9-BF12-4360-9DBF-00020D612E58}" type="pres">
      <dgm:prSet presAssocID="{FF28DCAC-016A-4516-AFDA-4E6522F20A52}" presName="node" presStyleLbl="node1" presStyleIdx="3" presStyleCnt="4" custScaleX="169550" custScaleY="139455" custRadScaleRad="116078" custRadScaleInc="28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FCAEA0-C844-4753-933A-2DB4D5C767D6}" type="pres">
      <dgm:prSet presAssocID="{FF28DCAC-016A-4516-AFDA-4E6522F20A52}" presName="dummy" presStyleCnt="0"/>
      <dgm:spPr/>
    </dgm:pt>
    <dgm:pt modelId="{7CF30AB7-B931-4BA8-A6B3-8D136EFDC06B}" type="pres">
      <dgm:prSet presAssocID="{1E27A8F4-BFA9-4775-B18A-01AD3E56F7E7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BC392BA9-CF12-4AF3-A37F-9384E086B6E2}" type="presOf" srcId="{2C3C94F8-0B1F-4E85-96D8-AD4799AD1D72}" destId="{89794871-B4EF-42C8-887C-D82C7823A788}" srcOrd="0" destOrd="0" presId="urn:microsoft.com/office/officeart/2005/8/layout/radial6"/>
    <dgm:cxn modelId="{4E284345-AA3D-41EA-92AD-D290287616BD}" type="presOf" srcId="{46E38A55-FBB0-4B3E-B8FF-9B64EB6CA477}" destId="{92DB32D7-CE8E-4A89-8B45-270855917BAB}" srcOrd="0" destOrd="0" presId="urn:microsoft.com/office/officeart/2005/8/layout/radial6"/>
    <dgm:cxn modelId="{16E989C3-AB13-44CB-A0E2-A3F7258563C3}" type="presOf" srcId="{1E27A8F4-BFA9-4775-B18A-01AD3E56F7E7}" destId="{7CF30AB7-B931-4BA8-A6B3-8D136EFDC06B}" srcOrd="0" destOrd="0" presId="urn:microsoft.com/office/officeart/2005/8/layout/radial6"/>
    <dgm:cxn modelId="{9DA6CA44-3CD7-4CE0-8647-72E4A00B4B02}" srcId="{A5F14C43-EF10-42DE-958F-A371F58F29A9}" destId="{46E38A55-FBB0-4B3E-B8FF-9B64EB6CA477}" srcOrd="0" destOrd="0" parTransId="{02311ECC-5E5E-46C1-A253-E69968AAB83B}" sibTransId="{9A84F49B-DDFC-4320-ABC2-50175A5BD8D4}"/>
    <dgm:cxn modelId="{986E2CF2-484D-467F-A011-7249D3B2AAAC}" type="presOf" srcId="{D07B4F4F-3146-4E9F-A82D-C768085CFEE9}" destId="{923EDEE1-8E1F-4DF6-8AD7-791FDE42AB99}" srcOrd="0" destOrd="0" presId="urn:microsoft.com/office/officeart/2005/8/layout/radial6"/>
    <dgm:cxn modelId="{50F5E7D7-154E-43C8-B717-2AF7009DFC8C}" srcId="{A5F14C43-EF10-42DE-958F-A371F58F29A9}" destId="{FF28DCAC-016A-4516-AFDA-4E6522F20A52}" srcOrd="3" destOrd="0" parTransId="{81CAEEE6-057F-420C-A1C4-7478716E9B8B}" sibTransId="{1E27A8F4-BFA9-4775-B18A-01AD3E56F7E7}"/>
    <dgm:cxn modelId="{5156C083-C4AD-44FD-9ADD-4BDD18ECA927}" type="presOf" srcId="{A5F14C43-EF10-42DE-958F-A371F58F29A9}" destId="{953DAD3F-E020-44C8-B476-E671575A16A1}" srcOrd="0" destOrd="0" presId="urn:microsoft.com/office/officeart/2005/8/layout/radial6"/>
    <dgm:cxn modelId="{B1DC0D92-23A6-4423-9DF9-F3D811B797E3}" srcId="{D07B4F4F-3146-4E9F-A82D-C768085CFEE9}" destId="{A5F14C43-EF10-42DE-958F-A371F58F29A9}" srcOrd="0" destOrd="0" parTransId="{9123007D-4B20-4809-8FA0-B8E97F665C5F}" sibTransId="{4B737C65-B72E-4B22-B46C-119E8C6AAEB9}"/>
    <dgm:cxn modelId="{CC287DC2-827D-497E-A1A9-40151A5E3958}" type="presOf" srcId="{880EFC4C-89DF-4D10-825A-91C2D87FB397}" destId="{0DB7DFC3-7057-4617-8A56-308F1E424258}" srcOrd="0" destOrd="0" presId="urn:microsoft.com/office/officeart/2005/8/layout/radial6"/>
    <dgm:cxn modelId="{E4540FF3-B92D-41A3-B55A-3A19020CBA2E}" srcId="{A5F14C43-EF10-42DE-958F-A371F58F29A9}" destId="{2C3C94F8-0B1F-4E85-96D8-AD4799AD1D72}" srcOrd="2" destOrd="0" parTransId="{C51A5320-34C0-4928-BBBD-A76D8E815065}" sibTransId="{3FEDCE2D-4DB2-4068-BD4F-81DDC26A591A}"/>
    <dgm:cxn modelId="{19EF8EAA-41E0-45F1-94C2-2BF58973CF23}" type="presOf" srcId="{9A84F49B-DDFC-4320-ABC2-50175A5BD8D4}" destId="{840C7230-8CAE-452A-8FA7-4975BC22A15B}" srcOrd="0" destOrd="0" presId="urn:microsoft.com/office/officeart/2005/8/layout/radial6"/>
    <dgm:cxn modelId="{9EAC9673-1735-462D-B794-0CE2205DC472}" type="presOf" srcId="{2EE03233-71C5-42D7-A8ED-3586255F95F2}" destId="{8F181920-05EA-43AB-BD19-2FA7F4C5F36C}" srcOrd="0" destOrd="0" presId="urn:microsoft.com/office/officeart/2005/8/layout/radial6"/>
    <dgm:cxn modelId="{C8E5B54E-B612-4DCB-B3D6-F1592A681536}" type="presOf" srcId="{3FEDCE2D-4DB2-4068-BD4F-81DDC26A591A}" destId="{F6DD359C-E109-425F-B8E2-034596DE98BF}" srcOrd="0" destOrd="0" presId="urn:microsoft.com/office/officeart/2005/8/layout/radial6"/>
    <dgm:cxn modelId="{BA7ACF52-713B-4741-ADC7-B4B4C603FD52}" srcId="{A5F14C43-EF10-42DE-958F-A371F58F29A9}" destId="{2EE03233-71C5-42D7-A8ED-3586255F95F2}" srcOrd="1" destOrd="0" parTransId="{44EF8AFF-2217-41E1-99E4-B7C3A4336399}" sibTransId="{880EFC4C-89DF-4D10-825A-91C2D87FB397}"/>
    <dgm:cxn modelId="{64AF0757-B09B-4CD6-9493-158C4962ACC4}" type="presOf" srcId="{FF28DCAC-016A-4516-AFDA-4E6522F20A52}" destId="{DCD595B9-BF12-4360-9DBF-00020D612E58}" srcOrd="0" destOrd="0" presId="urn:microsoft.com/office/officeart/2005/8/layout/radial6"/>
    <dgm:cxn modelId="{76E701F8-A7EE-4FF8-8547-C6B48ADC6246}" type="presParOf" srcId="{923EDEE1-8E1F-4DF6-8AD7-791FDE42AB99}" destId="{953DAD3F-E020-44C8-B476-E671575A16A1}" srcOrd="0" destOrd="0" presId="urn:microsoft.com/office/officeart/2005/8/layout/radial6"/>
    <dgm:cxn modelId="{3616F8C4-5B76-4530-97A4-E532F79515B4}" type="presParOf" srcId="{923EDEE1-8E1F-4DF6-8AD7-791FDE42AB99}" destId="{92DB32D7-CE8E-4A89-8B45-270855917BAB}" srcOrd="1" destOrd="0" presId="urn:microsoft.com/office/officeart/2005/8/layout/radial6"/>
    <dgm:cxn modelId="{588FECB7-6D68-4315-B609-99C234DF07E9}" type="presParOf" srcId="{923EDEE1-8E1F-4DF6-8AD7-791FDE42AB99}" destId="{B280E1A8-E247-4A24-986D-69B12953930B}" srcOrd="2" destOrd="0" presId="urn:microsoft.com/office/officeart/2005/8/layout/radial6"/>
    <dgm:cxn modelId="{6E3940A9-786B-4F30-8ECF-4DC31EB8F976}" type="presParOf" srcId="{923EDEE1-8E1F-4DF6-8AD7-791FDE42AB99}" destId="{840C7230-8CAE-452A-8FA7-4975BC22A15B}" srcOrd="3" destOrd="0" presId="urn:microsoft.com/office/officeart/2005/8/layout/radial6"/>
    <dgm:cxn modelId="{A78EE191-4A0F-4615-889E-9E521E6E7701}" type="presParOf" srcId="{923EDEE1-8E1F-4DF6-8AD7-791FDE42AB99}" destId="{8F181920-05EA-43AB-BD19-2FA7F4C5F36C}" srcOrd="4" destOrd="0" presId="urn:microsoft.com/office/officeart/2005/8/layout/radial6"/>
    <dgm:cxn modelId="{16774B76-0D69-4244-B268-24A2A168547A}" type="presParOf" srcId="{923EDEE1-8E1F-4DF6-8AD7-791FDE42AB99}" destId="{7F16486C-F383-4814-B636-782AB6984981}" srcOrd="5" destOrd="0" presId="urn:microsoft.com/office/officeart/2005/8/layout/radial6"/>
    <dgm:cxn modelId="{9516D5A5-6A9B-48DC-AC28-6ED024E32EB0}" type="presParOf" srcId="{923EDEE1-8E1F-4DF6-8AD7-791FDE42AB99}" destId="{0DB7DFC3-7057-4617-8A56-308F1E424258}" srcOrd="6" destOrd="0" presId="urn:microsoft.com/office/officeart/2005/8/layout/radial6"/>
    <dgm:cxn modelId="{07827462-2C7E-46AE-A607-B9126A810BEC}" type="presParOf" srcId="{923EDEE1-8E1F-4DF6-8AD7-791FDE42AB99}" destId="{89794871-B4EF-42C8-887C-D82C7823A788}" srcOrd="7" destOrd="0" presId="urn:microsoft.com/office/officeart/2005/8/layout/radial6"/>
    <dgm:cxn modelId="{F44185A7-530C-4365-B484-7C4821E4A3B9}" type="presParOf" srcId="{923EDEE1-8E1F-4DF6-8AD7-791FDE42AB99}" destId="{5827128E-8DD5-47CE-953D-6F2A1B58FA9F}" srcOrd="8" destOrd="0" presId="urn:microsoft.com/office/officeart/2005/8/layout/radial6"/>
    <dgm:cxn modelId="{BB04229B-473F-470C-9260-A28F2C6ED913}" type="presParOf" srcId="{923EDEE1-8E1F-4DF6-8AD7-791FDE42AB99}" destId="{F6DD359C-E109-425F-B8E2-034596DE98BF}" srcOrd="9" destOrd="0" presId="urn:microsoft.com/office/officeart/2005/8/layout/radial6"/>
    <dgm:cxn modelId="{59C97CCE-3680-423E-8564-031D21DCFB24}" type="presParOf" srcId="{923EDEE1-8E1F-4DF6-8AD7-791FDE42AB99}" destId="{DCD595B9-BF12-4360-9DBF-00020D612E58}" srcOrd="10" destOrd="0" presId="urn:microsoft.com/office/officeart/2005/8/layout/radial6"/>
    <dgm:cxn modelId="{72455A7D-591E-4AA3-9BDB-8D0A72E4F77B}" type="presParOf" srcId="{923EDEE1-8E1F-4DF6-8AD7-791FDE42AB99}" destId="{88FCAEA0-C844-4753-933A-2DB4D5C767D6}" srcOrd="11" destOrd="0" presId="urn:microsoft.com/office/officeart/2005/8/layout/radial6"/>
    <dgm:cxn modelId="{7B455060-4970-4D50-9625-DA2D77424AD3}" type="presParOf" srcId="{923EDEE1-8E1F-4DF6-8AD7-791FDE42AB99}" destId="{7CF30AB7-B931-4BA8-A6B3-8D136EFDC06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30AB7-B931-4BA8-A6B3-8D136EFDC06B}">
      <dsp:nvSpPr>
        <dsp:cNvPr id="0" name=""/>
        <dsp:cNvSpPr/>
      </dsp:nvSpPr>
      <dsp:spPr>
        <a:xfrm>
          <a:off x="1089845" y="621316"/>
          <a:ext cx="4170936" cy="4170936"/>
        </a:xfrm>
        <a:prstGeom prst="blockArc">
          <a:avLst>
            <a:gd name="adj1" fmla="val 10827251"/>
            <a:gd name="adj2" fmla="val 16674025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DD359C-E109-425F-B8E2-034596DE98BF}">
      <dsp:nvSpPr>
        <dsp:cNvPr id="0" name=""/>
        <dsp:cNvSpPr/>
      </dsp:nvSpPr>
      <dsp:spPr>
        <a:xfrm>
          <a:off x="1088600" y="532150"/>
          <a:ext cx="4170936" cy="4170936"/>
        </a:xfrm>
        <a:prstGeom prst="blockArc">
          <a:avLst>
            <a:gd name="adj1" fmla="val 4971987"/>
            <a:gd name="adj2" fmla="val 10676752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B7DFC3-7057-4617-8A56-308F1E424258}">
      <dsp:nvSpPr>
        <dsp:cNvPr id="0" name=""/>
        <dsp:cNvSpPr/>
      </dsp:nvSpPr>
      <dsp:spPr>
        <a:xfrm>
          <a:off x="1564783" y="528646"/>
          <a:ext cx="4170936" cy="4170936"/>
        </a:xfrm>
        <a:prstGeom prst="blockArc">
          <a:avLst>
            <a:gd name="adj1" fmla="val 249916"/>
            <a:gd name="adj2" fmla="val 5777429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C7230-8CAE-452A-8FA7-4975BC22A15B}">
      <dsp:nvSpPr>
        <dsp:cNvPr id="0" name=""/>
        <dsp:cNvSpPr/>
      </dsp:nvSpPr>
      <dsp:spPr>
        <a:xfrm>
          <a:off x="1559896" y="631767"/>
          <a:ext cx="4170936" cy="4170936"/>
        </a:xfrm>
        <a:prstGeom prst="blockArc">
          <a:avLst>
            <a:gd name="adj1" fmla="val 15878826"/>
            <a:gd name="adj2" fmla="val 75681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DAD3F-E020-44C8-B476-E671575A16A1}">
      <dsp:nvSpPr>
        <dsp:cNvPr id="0" name=""/>
        <dsp:cNvSpPr/>
      </dsp:nvSpPr>
      <dsp:spPr>
        <a:xfrm>
          <a:off x="2496273" y="1767073"/>
          <a:ext cx="1918094" cy="19180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Обучающийся с ОВЗ</a:t>
          </a:r>
        </a:p>
      </dsp:txBody>
      <dsp:txXfrm>
        <a:off x="2777171" y="2047971"/>
        <a:ext cx="1356298" cy="1356298"/>
      </dsp:txXfrm>
    </dsp:sp>
    <dsp:sp modelId="{92DB32D7-CE8E-4A89-8B45-270855917BAB}">
      <dsp:nvSpPr>
        <dsp:cNvPr id="0" name=""/>
        <dsp:cNvSpPr/>
      </dsp:nvSpPr>
      <dsp:spPr>
        <a:xfrm>
          <a:off x="2290726" y="-174789"/>
          <a:ext cx="2329189" cy="17275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Директор школы, заместитель </a:t>
          </a:r>
          <a:r>
            <a:rPr lang="ru-RU" sz="1600" kern="1200" dirty="0"/>
            <a:t>директора, ответственный за инклюзивное образование</a:t>
          </a:r>
        </a:p>
      </dsp:txBody>
      <dsp:txXfrm>
        <a:off x="2631828" y="78205"/>
        <a:ext cx="1646985" cy="1221566"/>
      </dsp:txXfrm>
    </dsp:sp>
    <dsp:sp modelId="{8F181920-05EA-43AB-BD19-2FA7F4C5F36C}">
      <dsp:nvSpPr>
        <dsp:cNvPr id="0" name=""/>
        <dsp:cNvSpPr/>
      </dsp:nvSpPr>
      <dsp:spPr>
        <a:xfrm>
          <a:off x="4477034" y="1825871"/>
          <a:ext cx="2409937" cy="18724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Родители</a:t>
          </a:r>
        </a:p>
      </dsp:txBody>
      <dsp:txXfrm>
        <a:off x="4829961" y="2100080"/>
        <a:ext cx="1704083" cy="1323996"/>
      </dsp:txXfrm>
    </dsp:sp>
    <dsp:sp modelId="{89794871-B4EF-42C8-887C-D82C7823A788}">
      <dsp:nvSpPr>
        <dsp:cNvPr id="0" name=""/>
        <dsp:cNvSpPr/>
      </dsp:nvSpPr>
      <dsp:spPr>
        <a:xfrm>
          <a:off x="2333893" y="3808778"/>
          <a:ext cx="2186303" cy="16604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Субъекты дополнительного образования</a:t>
          </a:r>
        </a:p>
      </dsp:txBody>
      <dsp:txXfrm>
        <a:off x="2654070" y="4051939"/>
        <a:ext cx="1545949" cy="1174085"/>
      </dsp:txXfrm>
    </dsp:sp>
    <dsp:sp modelId="{DCD595B9-BF12-4360-9DBF-00020D612E58}">
      <dsp:nvSpPr>
        <dsp:cNvPr id="0" name=""/>
        <dsp:cNvSpPr/>
      </dsp:nvSpPr>
      <dsp:spPr>
        <a:xfrm>
          <a:off x="0" y="1754429"/>
          <a:ext cx="2276490" cy="18724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Педагоги и специалисты школы: дефектолог, психолог, логопед, </a:t>
          </a:r>
          <a:r>
            <a:rPr lang="ru-RU" sz="1600" kern="1200" dirty="0" err="1"/>
            <a:t>тьютор</a:t>
          </a:r>
          <a:endParaRPr lang="ru-RU" sz="1600" kern="1200" dirty="0"/>
        </a:p>
      </dsp:txBody>
      <dsp:txXfrm>
        <a:off x="333384" y="2028638"/>
        <a:ext cx="1609722" cy="1323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64841CAF-A07E-41D8-BD8F-52F73295D5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188BD95-FBAB-4D16-BD86-CE51C95070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3847C-6236-49F0-8959-82DC0EBC11ED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7E1B677-B06C-4E64-BFEC-82AE7D552D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768CD68-BDDA-40E2-B24A-A8ACE53D9E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8E3F0-51D1-4467-BF31-1BD72ECE43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1802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9C46714-EA01-4BA8-B3F4-1804E1ADDE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FFA0AC6-9EBA-40E1-BBC8-87B9F008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BDAAFA1-B9E1-4CF6-9E6D-876137767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2847870-C82B-4F62-91CF-02C2A8DE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900910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BCF96D8-8510-4EF3-B422-332DC57E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B3007763-0BB5-4DD5-BC47-1C50AB65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048DF2C-669A-4DCA-8793-1F7410D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933E309-0F6F-484F-98FA-46AB4551E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806324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000" y="4464000"/>
            <a:ext cx="9144000" cy="1305000"/>
          </a:xfrm>
        </p:spPr>
        <p:txBody>
          <a:bodyPr anchor="b"/>
          <a:lstStyle>
            <a:lvl1pPr algn="ctr">
              <a:defRPr sz="6000" b="1">
                <a:solidFill>
                  <a:schemeClr val="accent2"/>
                </a:solidFill>
                <a:effectLst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0464801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D4EC29-EC9D-4966-9B2F-5A81BAAA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0" y="63255"/>
            <a:ext cx="103428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2AF823D-AA6C-41CE-8369-D43088671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000" y="2034000"/>
            <a:ext cx="10515600" cy="4097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73379529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9687A894-023D-4237-87D6-74D11C874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0" y="63255"/>
            <a:ext cx="103428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1703128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278A106-66FA-4DD6-BAB3-B8D8393A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C6B7C11-BF9E-408C-887F-6B9BC1863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579E133-BC16-4FB3-9BC0-B6A568D98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95CB5E0-055B-4886-BB25-0C7618D30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410B8AC-7215-4E96-8E27-FC440628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950253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456F72-33A8-4910-A853-F0EF915F0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EF7DE8-23CA-4D99-8CC9-4903DDD55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8C177F8-D6AF-47A0-B490-1B3CDFEE6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B72E65B-AF1C-4F65-9941-D855AC96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08AAEDA-38B0-46A7-BB17-DB378E2D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07335DD-857A-49BC-BF94-7878B3D9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499000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7FFB23-FD3E-408F-A23F-48552154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557B89F-6135-4F2B-893F-E89610007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995CA68-6719-40C1-95A2-F647EA7FA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A4B353A-0A39-4E56-A1C1-2DDA22C59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B2A394CB-908A-4E67-874E-EA58FD2B22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A4D78FF-9BDC-47EE-AD08-F85FEF056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8B64B697-85E0-44B7-99FA-9C7AC6859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2D574AC-5168-4E22-8835-2D38CC2B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235059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9317D4-8ACB-498D-8524-425777540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58D9979-8217-47E8-9E8D-B2D0F803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87BFD1B-2793-4D83-B874-8CE6EE8A1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293DF3D-5BBD-49D4-B217-881FB138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823397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F60D616-074D-47B4-B726-E9928A98B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89EA2C6B-320E-404F-B8A0-821D1093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BFE942B-7393-4B73-A8D9-DB6C12184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342578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7CEB6D-ED6D-4526-81A8-6B48D450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752732C-DB42-4FF4-B63F-BDB95C239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D427B4B-0BA1-4E32-AC35-3A7656175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8EFE849-CF36-4DF7-B3AA-B5613D27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0B612AF-149D-40FD-81B8-0BEF0CA2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186FBBA-6EDD-41C1-83F2-A92D6A1E1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524207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E0E3E9-2EA0-4F93-ACF3-69B3BFD81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8FF30DC-8368-4617-B796-6D8CD1AA93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90E88DC-1E9E-475D-B470-7C75BF6F8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7651535-13B0-4736-B6E0-8114A25C3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85029B0-26CA-4FD7-8F74-A5910734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CFDCF4F-29F3-434F-93BF-7145496C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650310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119624-59D1-41E3-AEA2-748028B5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B761F556-4960-4FFB-84B0-6DD9DECFF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F3852AA-44AB-40DE-ABB5-D989F49F6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FF99121-21B5-44CE-A3CC-FB750D001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BA2C88A-CBD1-4F5D-AFDA-B87C66F4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963336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9D2C97F-DA00-4FE0-831A-7C4145CC8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9E203A0-4947-4CC0-B314-D5F901EC7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39999C7-CA6F-4918-9A59-E4F9979B2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7F7D328-60F9-4536-BF6F-A1532912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C5CB392-EC5F-4163-9BD2-AD0959FD7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844182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97ACF60-303D-438B-ADDF-FD8A00C5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D57D61A-5D1E-48D1-8F9F-72DCC6131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6FE97FC-8D71-4940-B6BB-6862C7659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9DCA0-1BB0-4A78-B9FD-CBA4791AF17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5017A4A-6BE4-47CB-9CD4-A285E2D43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9B2747D-D825-4A66-8A60-C4EE4BC74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825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49DE0BE0-A2C4-4428-86D8-D9DE377D5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336" y="1557494"/>
            <a:ext cx="6912768" cy="3815721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Фестиваль  РИП                                  «</a:t>
            </a:r>
            <a:r>
              <a:rPr lang="ru-RU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Социальная адаптация школьников младших классов с задержкой психического развития средствами физического воспитания</a:t>
            </a:r>
            <a:r>
              <a:rPr lang="ru-RU" sz="3600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» 2026</a:t>
            </a:r>
            <a:r>
              <a:rPr lang="ru-RU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57166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Муниципальное общеобразовательное учреждение</a:t>
            </a:r>
            <a:b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«Средняя школа № 102 Дзержинского района Волгограда»</a:t>
            </a:r>
            <a:b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2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10314" y="5429264"/>
            <a:ext cx="5852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ru-RU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Волгоград, бульвар 30-летия Победы, 66а</a:t>
            </a:r>
            <a:br>
              <a:rPr lang="ru-RU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  Директор школы   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Розонова</a:t>
            </a: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Наталья Юрьевна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784439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000" y="260648"/>
            <a:ext cx="6516064" cy="2376264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Стендовый доклад  муниципального общеобразовательного учреждения «Средняя школа № 102 Дзержинского района Волгограда»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5400" y="3105835"/>
            <a:ext cx="68407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«Алгоритм диагностики и коррекции психических функций методом замещающего онтогенеза» </a:t>
            </a:r>
            <a:endParaRPr lang="ru-RU" sz="4000" dirty="0" smtClean="0"/>
          </a:p>
          <a:p>
            <a:endParaRPr lang="ru-RU" sz="2000" dirty="0" smtClean="0"/>
          </a:p>
          <a:p>
            <a:pPr algn="ctr"/>
            <a:r>
              <a:rPr lang="ru-RU" sz="2000" b="1" dirty="0" smtClean="0"/>
              <a:t>Волгоград,2026</a:t>
            </a:r>
            <a:endParaRPr lang="ru-RU" sz="2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968208" y="4509120"/>
            <a:ext cx="3528392" cy="201622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Педагог- психолог</a:t>
            </a:r>
          </a:p>
          <a:p>
            <a:pPr algn="ctr"/>
            <a:r>
              <a:rPr lang="ru-RU" sz="2400" b="1" dirty="0" err="1" smtClean="0"/>
              <a:t>Тоскина</a:t>
            </a:r>
            <a:r>
              <a:rPr lang="ru-RU" sz="2400" b="1" dirty="0" smtClean="0"/>
              <a:t> </a:t>
            </a:r>
          </a:p>
          <a:p>
            <a:pPr algn="ctr"/>
            <a:r>
              <a:rPr lang="ru-RU" sz="2400" b="1" dirty="0" smtClean="0"/>
              <a:t>Дарья Юрьевна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7426893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000" y="404664"/>
            <a:ext cx="6012008" cy="1368152"/>
          </a:xfrm>
        </p:spPr>
        <p:txBody>
          <a:bodyPr>
            <a:normAutofit/>
          </a:bodyPr>
          <a:lstStyle/>
          <a:p>
            <a:r>
              <a:rPr lang="ru-RU" sz="2400" dirty="0"/>
              <a:t>Стендовый доклад  «Алгоритм диагностики и коррекции психических функций методом замещающего онтогенеза» </a:t>
            </a:r>
          </a:p>
        </p:txBody>
      </p:sp>
      <p:sp>
        <p:nvSpPr>
          <p:cNvPr id="3" name="Овал 2"/>
          <p:cNvSpPr/>
          <p:nvPr/>
        </p:nvSpPr>
        <p:spPr>
          <a:xfrm>
            <a:off x="1103405" y="1772816"/>
            <a:ext cx="5184576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«Обучая левое полушарие, вы обучаете только левое полушарие. Обучая правое полушарие, вы обучаете весь мозг.» </a:t>
            </a:r>
            <a:r>
              <a:rPr lang="ru-RU" sz="2000" dirty="0" err="1" smtClean="0"/>
              <a:t>И.Сонер</a:t>
            </a:r>
            <a:endParaRPr lang="ru-RU" sz="2000" dirty="0"/>
          </a:p>
        </p:txBody>
      </p:sp>
      <p:sp>
        <p:nvSpPr>
          <p:cNvPr id="4" name="Овал 3"/>
          <p:cNvSpPr/>
          <p:nvPr/>
        </p:nvSpPr>
        <p:spPr>
          <a:xfrm>
            <a:off x="959389" y="3717032"/>
            <a:ext cx="5472608" cy="24266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Метод замещающего онтогенеза (МЗО) –это специфическая коррекционная программа, в основе которой лежат нейробиологические и </a:t>
            </a:r>
            <a:r>
              <a:rPr lang="ru-RU" sz="2000" dirty="0" err="1" smtClean="0"/>
              <a:t>социо-культурные</a:t>
            </a:r>
            <a:r>
              <a:rPr lang="ru-RU" sz="2000" dirty="0" smtClean="0"/>
              <a:t> механизмы развития.</a:t>
            </a:r>
            <a:endParaRPr lang="ru-RU" sz="2000" dirty="0"/>
          </a:p>
        </p:txBody>
      </p:sp>
      <p:sp>
        <p:nvSpPr>
          <p:cNvPr id="7" name="Овал 6"/>
          <p:cNvSpPr/>
          <p:nvPr/>
        </p:nvSpPr>
        <p:spPr>
          <a:xfrm>
            <a:off x="6431996" y="3573016"/>
            <a:ext cx="5568659" cy="31683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Цель МЗО-активизировать развитие всех высших психических функций, воздействуя на сенсорно-моторный уровень с учётом общих закономерностей развития ребёнка и максимально используя психомоторную коррекцию, включающую телесно-ориентированные, этологические психотехники.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2652304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9549416" cy="1325563"/>
          </a:xfrm>
        </p:spPr>
        <p:txBody>
          <a:bodyPr/>
          <a:lstStyle/>
          <a:p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Стендовый доклад  «Алгоритм диагностики и коррекции психических функций методом замещающего онтогенеза</a:t>
            </a:r>
            <a:r>
              <a:rPr lang="ru-RU" sz="2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         Три блока головного мозга .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850" y="3562778"/>
            <a:ext cx="4067175" cy="2938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3832" y="3284984"/>
            <a:ext cx="3744416" cy="321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72264" y="3314910"/>
            <a:ext cx="3240360" cy="3185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335360" y="1268760"/>
            <a:ext cx="3672408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 блок. Энергетический и подкорково-стволовой структуры (подкорковые отделы, подкорково-корковое и межполушарное взаимодействие)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4583832" y="1268760"/>
            <a:ext cx="3600400" cy="2046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 блок. Приёма, переработки и хранения информации (задние отделы головного мозга и межполушарные взаимодействия)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8544272" y="1268760"/>
            <a:ext cx="3312368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 блок. Блок программирования и контроля 9лобные доли)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7750615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9819651" cy="1325563"/>
          </a:xfrm>
        </p:spPr>
        <p:txBody>
          <a:bodyPr/>
          <a:lstStyle/>
          <a:p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Стендовый доклад  «Алгоритм диагностики и коррекции психических функций методом замещающего онтогенеза»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336" y="1268760"/>
            <a:ext cx="4071937" cy="5089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6226" y="1268760"/>
            <a:ext cx="3938314" cy="5089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652" y="1286082"/>
            <a:ext cx="4054574" cy="507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вал 2"/>
          <p:cNvSpPr/>
          <p:nvPr/>
        </p:nvSpPr>
        <p:spPr>
          <a:xfrm>
            <a:off x="407368" y="4725144"/>
            <a:ext cx="3456384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Родители, педагоги, среда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 flipV="1">
            <a:off x="2074806" y="3963712"/>
            <a:ext cx="354192" cy="8073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154422" y="4725144"/>
            <a:ext cx="3597761" cy="19594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Учитель-логопед, педагог-психолог, учитель физической культуры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7968208" y="4725144"/>
            <a:ext cx="3456384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Педагог-психолог, учитель физкультуры, педагог-классный руководитель</a:t>
            </a:r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 flipV="1">
            <a:off x="5705519" y="4116112"/>
            <a:ext cx="354192" cy="8073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flipV="1">
            <a:off x="9696400" y="4005064"/>
            <a:ext cx="354192" cy="8073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768778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9350755" cy="1325563"/>
          </a:xfrm>
        </p:spPr>
        <p:txBody>
          <a:bodyPr/>
          <a:lstStyle/>
          <a:p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Стендовый доклад  «Алгоритм диагностики и коррекции психических функций методом замещающего онтогенеза»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360" y="1484784"/>
            <a:ext cx="5114925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4147" y="1268760"/>
            <a:ext cx="5008041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8167" y="3068960"/>
            <a:ext cx="4320481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1706183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9549416" cy="1325563"/>
          </a:xfrm>
        </p:spPr>
        <p:txBody>
          <a:bodyPr/>
          <a:lstStyle/>
          <a:p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Стендовый доклад  «Алгоритм диагностики и коррекции психических функций методом замещающего онтогенеза»</a:t>
            </a:r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344" y="1484784"/>
            <a:ext cx="4071937" cy="448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7808" y="1556792"/>
            <a:ext cx="407193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44272" y="1628800"/>
            <a:ext cx="347503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4044618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8973352" cy="1325563"/>
          </a:xfrm>
        </p:spPr>
        <p:txBody>
          <a:bodyPr/>
          <a:lstStyle/>
          <a:p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Стендовый доклад  «Алгоритм диагностики и коррекции психических функций методом замещающего онтогенеза»</a:t>
            </a:r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336" y="1306352"/>
            <a:ext cx="475252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4152" y="1412776"/>
            <a:ext cx="4462463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4696" y="1306352"/>
            <a:ext cx="2592289" cy="298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344" y="4293096"/>
            <a:ext cx="3096344" cy="232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3792" y="3933056"/>
            <a:ext cx="244827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9746921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9837448" cy="132556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Стендовый доклад  «Алгоритм диагностики и коррекции психических функций методом замещающего онтогенеза»</a:t>
            </a:r>
            <a:endParaRPr lang="ru-RU" sz="40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339122366"/>
              </p:ext>
            </p:extLst>
          </p:nvPr>
        </p:nvGraphicFramePr>
        <p:xfrm>
          <a:off x="47328" y="1388818"/>
          <a:ext cx="697736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C:\Users\Mettew\Downloads\IMG_20230125_14323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77774" y="4077072"/>
            <a:ext cx="248427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ettew\Downloads\IMG_20230125_1446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6688" y="4460776"/>
            <a:ext cx="313234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8008" y="1340768"/>
            <a:ext cx="5472608" cy="3120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344" y="1412776"/>
            <a:ext cx="5456237" cy="4712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7543543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9333392" cy="1325563"/>
          </a:xfrm>
        </p:spPr>
        <p:txBody>
          <a:bodyPr/>
          <a:lstStyle/>
          <a:p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Стендовый доклад  «Алгоритм диагностики и коррекции психических функций методом замещающего онтогенеза»</a:t>
            </a:r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1424" y="1340768"/>
            <a:ext cx="10510837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 descr="C:\Users\Mettew\Downloads\IMG_20260223_203039_5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9856" y="2492896"/>
            <a:ext cx="3024336" cy="286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628734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9670608" cy="132556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Стендовый доклад  «Алгоритм диагностики и коррекции психических функций методом замещающего онтогенеза»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Mettew\Downloads\20260210_1103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39932" y="1394155"/>
            <a:ext cx="3057645" cy="189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Mettew\Downloads\20260210_1107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322" y="4388768"/>
            <a:ext cx="3600400" cy="223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Mettew\Downloads\20260210_1108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7260" y="1410983"/>
            <a:ext cx="4088284" cy="229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514" y="1340768"/>
            <a:ext cx="40671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5760" y="3710643"/>
            <a:ext cx="4067175" cy="282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0326" y="3430588"/>
            <a:ext cx="4071937" cy="3101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488258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9549416" cy="1325563"/>
          </a:xfrm>
        </p:spPr>
        <p:txBody>
          <a:bodyPr/>
          <a:lstStyle/>
          <a:p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Стендовый доклад  «Алгоритм диагностики и коррекции психических функций методом замещающего онтогенеза»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4072" y="2034001"/>
            <a:ext cx="5232528" cy="11069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336" y="1340768"/>
            <a:ext cx="406717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0256" y="1150336"/>
            <a:ext cx="3600400" cy="2517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1345" y="1324783"/>
            <a:ext cx="4215546" cy="3168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6280" y="3659032"/>
            <a:ext cx="3456384" cy="2761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7848" y="4203386"/>
            <a:ext cx="3343354" cy="23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962" y="4422642"/>
            <a:ext cx="3309921" cy="2067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6739022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025373"/>
      </a:dk2>
      <a:lt2>
        <a:srgbClr val="E7E6E6"/>
      </a:lt2>
      <a:accent1>
        <a:srgbClr val="025373"/>
      </a:accent1>
      <a:accent2>
        <a:srgbClr val="0378A6"/>
      </a:accent2>
      <a:accent3>
        <a:srgbClr val="F2CB05"/>
      </a:accent3>
      <a:accent4>
        <a:srgbClr val="D6D6D6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2060</TotalTime>
  <Words>359</Words>
  <Application>Microsoft Office PowerPoint</Application>
  <PresentationFormat>Произвольный</PresentationFormat>
  <Paragraphs>34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Фестиваль  РИП                                  «Социальная адаптация школьников младших классов с задержкой психического развития средствами физического воспитания» 2026 </vt:lpstr>
      <vt:lpstr>Стендовый доклад  муниципального общеобразовательного учреждения «Средняя школа № 102 Дзержинского района Волгограда» </vt:lpstr>
      <vt:lpstr>Стендовый доклад  «Алгоритм диагностики и коррекции психических функций методом замещающего онтогенеза» </vt:lpstr>
      <vt:lpstr>Стендовый доклад  «Алгоритм диагностики и коррекции психических функций методом замещающего онтогенеза»                           Три блока головного мозга .</vt:lpstr>
      <vt:lpstr>Стендовый доклад  «Алгоритм диагностики и коррекции психических функций методом замещающего онтогенеза»</vt:lpstr>
      <vt:lpstr>Стендовый доклад  «Алгоритм диагностики и коррекции психических функций методом замещающего онтогенеза»</vt:lpstr>
      <vt:lpstr>Стендовый доклад  «Алгоритм диагностики и коррекции психических функций методом замещающего онтогенеза»</vt:lpstr>
      <vt:lpstr>Стендовый доклад  «Алгоритм диагностики и коррекции психических функций методом замещающего онтогенеза»</vt:lpstr>
      <vt:lpstr>Стендовый доклад  «Алгоритм диагностики и коррекции психических функций методом замещающего онтогенеза»</vt:lpstr>
      <vt:lpstr>Стендовый доклад  «Алгоритм диагностики и коррекции психических функций методом замещающего онтогенеза»</vt:lpstr>
      <vt:lpstr>Стендовый доклад  «Алгоритм диагностики и коррекции психических функций методом замещающего онтогенеза»</vt:lpstr>
      <vt:lpstr>Стендовый доклад  «Алгоритм диагностики и коррекции психических функций методом замещающего онтогенеза»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Светлана</cp:lastModifiedBy>
  <cp:revision>164</cp:revision>
  <dcterms:created xsi:type="dcterms:W3CDTF">2020-07-05T17:04:43Z</dcterms:created>
  <dcterms:modified xsi:type="dcterms:W3CDTF">2026-02-25T13:34:43Z</dcterms:modified>
</cp:coreProperties>
</file>